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5" r:id="rId1"/>
  </p:sldMasterIdLst>
  <p:sldIdLst>
    <p:sldId id="256" r:id="rId2"/>
    <p:sldId id="271" r:id="rId3"/>
    <p:sldId id="272" r:id="rId4"/>
    <p:sldId id="302" r:id="rId5"/>
    <p:sldId id="273" r:id="rId6"/>
    <p:sldId id="280" r:id="rId7"/>
    <p:sldId id="313" r:id="rId8"/>
    <p:sldId id="320" r:id="rId9"/>
    <p:sldId id="323" r:id="rId10"/>
    <p:sldId id="274" r:id="rId11"/>
    <p:sldId id="281" r:id="rId12"/>
    <p:sldId id="304" r:id="rId13"/>
    <p:sldId id="318" r:id="rId14"/>
    <p:sldId id="300" r:id="rId15"/>
    <p:sldId id="295" r:id="rId16"/>
    <p:sldId id="312" r:id="rId17"/>
    <p:sldId id="282" r:id="rId18"/>
    <p:sldId id="311" r:id="rId19"/>
    <p:sldId id="308" r:id="rId20"/>
    <p:sldId id="283" r:id="rId21"/>
    <p:sldId id="306" r:id="rId22"/>
    <p:sldId id="309" r:id="rId23"/>
    <p:sldId id="310" r:id="rId24"/>
    <p:sldId id="285" r:id="rId25"/>
    <p:sldId id="314" r:id="rId26"/>
    <p:sldId id="290" r:id="rId27"/>
    <p:sldId id="286" r:id="rId28"/>
    <p:sldId id="316" r:id="rId29"/>
    <p:sldId id="317" r:id="rId30"/>
    <p:sldId id="305" r:id="rId31"/>
    <p:sldId id="266" r:id="rId32"/>
    <p:sldId id="30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15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00" y="-12"/>
      </p:cViewPr>
      <p:guideLst>
        <p:guide orient="horz" pos="4315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10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502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633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1106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223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650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36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258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631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255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645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890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925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2/24/2021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545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2/24/2021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755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2/24/2021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20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06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778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6502"/>
            <a:ext cx="12070080" cy="1413163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  <a:r>
              <a:rPr lang="ru-RU" sz="2000" b="1" kern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kern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kern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администрации </a:t>
            </a:r>
            <a:r>
              <a:rPr lang="ru-RU" sz="2000" b="1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Шагаловского </a:t>
            </a:r>
            <a:r>
              <a:rPr lang="ru-RU" sz="2000" b="1" kern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сельсовета Коченевского района Новосибирской области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за  </a:t>
            </a:r>
            <a:r>
              <a:rPr lang="ru-RU" sz="2000" b="1" kern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2018       </a:t>
            </a:r>
            <a:r>
              <a:rPr lang="ru-RU" sz="2000" b="1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38100" y="1479663"/>
            <a:ext cx="8948651" cy="526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8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9629"/>
            <a:ext cx="1211995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Расходы бюджета поселения за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10 месяцев 2018 года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исполнены в объеме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12967,6   т . р . 82%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По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разделу «Общегосударственные вопросы» произведены расходы в общей сумме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2665,5 т . р. 85%.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Эти средства направлены на обеспечение деятельности аппарата администрации. (заработная плата, коммунальные услуги,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материальные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затраты)</a:t>
            </a:r>
          </a:p>
          <a:p>
            <a:pPr indent="449580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разделу «Жилищно-коммунальное хозяйство» произведены расходы в общей сумме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6 146,6 т . р.  99,3%-обеспечение мероприятий в области ЖКХ в осенне-зимний период , строительство водозаборной скважины                                                                            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разделу «Культура» произведены расходы в общей сумме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2047,4 т. р.  - 58,5% от плана – 3 500,5т. р .        Средняя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заработная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плата бюджетников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2 полугодие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доведена до уровня, установленного «дорожной картой» реализации «майских» Указов Президента Российской Федерации, на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2018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год в размере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28100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рублей.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Общий объем расходов по разделу «Благоустройство» составил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323,8т.р.-46,7%, (оплата 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электроэнергия за уличное освещение, расходные материалы для содержания сетей уличного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освещения,   расходы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дезинфекции,  выкосу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травы на территории поселения, содержанию 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мест захоронения)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46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" y="141316"/>
            <a:ext cx="1188720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Расходы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обеспечению пожарной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безопасности, предупреждению ЧС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территории поселения составили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83,5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тыс.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руб. , что составляет 93,9%. 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эти средства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приобретены пожарные извещатели, укомплектованные пожарные щиты, проведены   паводковые мероприятия, обновлены минерализованные полосы .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Содержание и ремонт автомобильных дорог – 1 416,9тыс. рублей – 73,7%.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Вопросы в области национальной экономики (Кадастровые работы) – 163,т. р. -100%.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Мобилизационная и войсковая подготовка – 66,7тыс. рублей - 79,5%.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Социальная политика-  72,2т.р.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(пенсия муниципальным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служащим).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04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880" y="332508"/>
            <a:ext cx="723207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449580" algn="just">
              <a:lnSpc>
                <a:spcPct val="150000"/>
              </a:lnSpc>
              <a:defRPr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Администрацией ведется исполнение отдельных государственных полномочий в части ведения воинского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учета.  На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воинском  учете поселения состоит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военнообязанных - 251,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том числе 9 офицеров. За отчетный период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направлено на службу 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ряды 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 2 человека, вернулось со службы 2 человека. На первичный учет поставлено 5 призывников.</a:t>
            </a:r>
          </a:p>
        </p:txBody>
      </p:sp>
    </p:spTree>
    <p:extLst>
      <p:ext uri="{BB962C8B-B14F-4D97-AF65-F5344CB8AC3E}">
        <p14:creationId xmlns:p14="http://schemas.microsoft.com/office/powerpoint/2010/main" val="31669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207818"/>
            <a:ext cx="975082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 2018 год  было принято 100 - постановлений, 43 распоряжения по личному составу,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104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распоряжения по основной деятельности. Администрацией сельского  поселения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обеспечивалась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законотворческая деятельность Совета депутатов  . Сотрудниками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администрации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разрабатывались проекты нормативных и прочие документов, которые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предлагались 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сессии Совета депутатов на утверждение. Проведено 6 заседаний Совета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депутатов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принято 32 решения.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Проведено 7 сходов граждан с вопросами о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противопожарной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безопасности, о пастьбе частного скота, о правилах содержания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животных, о благоустройстве населенных пунктов. </a:t>
            </a:r>
          </a:p>
          <a:p>
            <a:pPr lvl="0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рассмотрено 15 обращений граждан, основными вопросами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оборона, безопасность, законность.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 вышеуказанным вопросам даны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подробные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разъяснения, сделаны запросы в различные инстанции.</a:t>
            </a:r>
          </a:p>
        </p:txBody>
      </p:sp>
    </p:spTree>
    <p:extLst>
      <p:ext uri="{BB962C8B-B14F-4D97-AF65-F5344CB8AC3E}">
        <p14:creationId xmlns:p14="http://schemas.microsoft.com/office/powerpoint/2010/main" val="3862196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004" y="117693"/>
            <a:ext cx="624285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региональной программой капитального ремонта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имущества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домов   на территории поселения отремонтировано 2 МКД расположенных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адресу с.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Шагалово, Центральная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2, д.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Казаково,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Центральная, 21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ремонт  кровли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внутридомовой инженерной системы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электроснабжения, 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теплоснабжения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)Общая стоимость составила 6, 2 м. р.</a:t>
            </a:r>
            <a:r>
              <a:rPr lang="ru-RU" sz="2400" dirty="0">
                <a:latin typeface="yandex-sans"/>
              </a:rPr>
              <a:t> </a:t>
            </a:r>
            <a:endParaRPr lang="ru-RU" sz="2400" dirty="0" smtClean="0">
              <a:latin typeface="yandex-sans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Капитальный ремонт     холодного водоснабжения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имущества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МКД расположенного по адресу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Коченевский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р-он, с. Шагалово ул. Центральная, 2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перенесен, по желанию собственников жилья, 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поздний период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887" y="1596044"/>
            <a:ext cx="5713304" cy="364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8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58188"/>
            <a:ext cx="7251591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произведены кадастровые и оценочные работы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отношении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недвижимости на сумму 169т.р.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Заключены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договоры с МУП «Землеустроительное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бюро» 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кадастровых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 на: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7 автомобильных дорог ,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земельные участки под сооружениями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коммунального хозяйства (водопроводы, теплотрасса )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Зарегистрировано право муниципальной собственности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водозаборную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скважину, станцию водоподготовки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ЛЭП  в 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Приозерная, ул.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Дачная, три объекта водопровода.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rgbClr val="000000"/>
                </a:solidFill>
                <a:latin typeface="yandex-sans"/>
              </a:rPr>
              <a:t> </a:t>
            </a:r>
          </a:p>
        </p:txBody>
      </p:sp>
      <p:sp>
        <p:nvSpPr>
          <p:cNvPr id="3" name="AutoShape 2" descr="https://mail.yandex.ru/message_part/DSC02370.JPG?_uid=19305955&amp;name=DSC02370.JPG&amp;hid=1.2&amp;ids=167196136166177112&amp;no_disposition=y&amp;thumb=y"/>
          <p:cNvSpPr>
            <a:spLocks noChangeAspect="1" noChangeArrowheads="1"/>
          </p:cNvSpPr>
          <p:nvPr/>
        </p:nvSpPr>
        <p:spPr bwMode="auto">
          <a:xfrm>
            <a:off x="9005660" y="219723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4" descr="https://mail.yandex.ru/message_part/DSC02370.JPG?_uid=19305955&amp;name=DSC02370.JPG&amp;hid=1.2&amp;ids=167196136166177112&amp;no_disposition=y&amp;thumb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944" y="7937"/>
            <a:ext cx="4730318" cy="47303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596" y="4472623"/>
            <a:ext cx="26290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5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967" y="0"/>
            <a:ext cx="410135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" y="1305098"/>
            <a:ext cx="6731065" cy="420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90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255" y="74815"/>
            <a:ext cx="11862261" cy="6735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400"/>
              </a:spcBef>
              <a:spcAft>
                <a:spcPts val="1200"/>
              </a:spcAft>
            </a:pPr>
            <a:r>
              <a:rPr lang="ru-RU" sz="24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Образование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spcBef>
                <a:spcPts val="1400"/>
              </a:spcBef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МКОУ «Шагаловская СОШ»  </a:t>
            </a:r>
          </a:p>
          <a:p>
            <a:pPr indent="449580">
              <a:spcBef>
                <a:spcPts val="1400"/>
              </a:spcBef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обучается  130 детей. </a:t>
            </a:r>
          </a:p>
          <a:p>
            <a:pPr indent="449580">
              <a:spcBef>
                <a:spcPts val="1400"/>
              </a:spcBef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2018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 окончили  школу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человек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spcBef>
                <a:spcPts val="1400"/>
              </a:spcBef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из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них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 обучается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ВУЗе.</a:t>
            </a:r>
          </a:p>
          <a:p>
            <a:pPr indent="449580">
              <a:spcBef>
                <a:spcPts val="1400"/>
              </a:spcBef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Работает 14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педагог,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 воспитателя.       </a:t>
            </a:r>
          </a:p>
          <a:p>
            <a:pPr>
              <a:spcBef>
                <a:spcPts val="1370"/>
              </a:spcBef>
              <a:spcAft>
                <a:spcPts val="137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В летний период произведен </a:t>
            </a:r>
          </a:p>
          <a:p>
            <a:pPr>
              <a:spcBef>
                <a:spcPts val="1370"/>
              </a:spcBef>
              <a:spcAft>
                <a:spcPts val="137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косметический ремонт.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370"/>
              </a:spcBef>
              <a:spcAft>
                <a:spcPts val="137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spcBef>
                <a:spcPts val="1400"/>
              </a:spcBef>
              <a:spcAft>
                <a:spcPts val="0"/>
              </a:spcAft>
            </a:pP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spcBef>
                <a:spcPts val="1400"/>
              </a:spcBef>
              <a:spcAft>
                <a:spcPts val="0"/>
              </a:spcAft>
            </a:pP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172" y="1203441"/>
            <a:ext cx="5283963" cy="348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4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571" y="407324"/>
            <a:ext cx="5345084" cy="2103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370"/>
              </a:spcBef>
              <a:spcAft>
                <a:spcPts val="1370"/>
              </a:spcAft>
            </a:pP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МКОУ  </a:t>
            </a:r>
            <a:r>
              <a:rPr lang="ru-RU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детский сад </a:t>
            </a:r>
            <a:r>
              <a:rPr lang="ru-RU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«Колосок</a:t>
            </a:r>
            <a:r>
              <a:rPr lang="ru-RU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endParaRPr lang="ru-RU" sz="2800" dirty="0" smtClean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Bef>
                <a:spcPts val="1370"/>
              </a:spcBef>
              <a:spcAft>
                <a:spcPts val="1370"/>
              </a:spcAft>
            </a:pPr>
            <a:r>
              <a:rPr lang="ru-RU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Работает 2 группы,</a:t>
            </a:r>
            <a:endParaRPr lang="ru-RU" sz="2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Bef>
                <a:spcPts val="1370"/>
              </a:spcBef>
              <a:spcAft>
                <a:spcPts val="1370"/>
              </a:spcAft>
            </a:pPr>
            <a:r>
              <a:rPr lang="ru-RU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посещают 32 ребенка  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224" y="825233"/>
            <a:ext cx="6248942" cy="495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73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8014" y="242498"/>
            <a:ext cx="5394960" cy="1400530"/>
          </a:xfrm>
        </p:spPr>
        <p:txBody>
          <a:bodyPr/>
          <a:lstStyle/>
          <a:p>
            <a:r>
              <a:rPr lang="ru-RU" dirty="0" smtClean="0"/>
              <a:t>Шагаловский СДК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128" y="4355869"/>
            <a:ext cx="58355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sz="1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128" y="1313411"/>
            <a:ext cx="4871257" cy="373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370"/>
              </a:spcBef>
              <a:spcAft>
                <a:spcPts val="1370"/>
              </a:spcAft>
            </a:pPr>
            <a:r>
              <a:rPr lang="ru-RU" sz="1150" dirty="0">
                <a:solidFill>
                  <a:srgbClr val="000000"/>
                </a:solidFill>
                <a:latin typeface="yandex-sans;Times New Roman"/>
                <a:ea typeface="Times New Roman" panose="02020603050405020304" pitchFamily="18" charset="0"/>
                <a:cs typeface="yandex-sans;Times New Roman"/>
              </a:rPr>
              <a:t> 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Большое внимание в организации отдыха </a:t>
            </a:r>
            <a:endParaRPr lang="ru-RU" sz="2000" dirty="0" smtClean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Bef>
                <a:spcPts val="1370"/>
              </a:spcBef>
              <a:spcAft>
                <a:spcPts val="1370"/>
              </a:spcAft>
            </a:pP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населения 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уделялось </a:t>
            </a: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культурно-</a:t>
            </a:r>
          </a:p>
          <a:p>
            <a:pPr lvl="0">
              <a:spcBef>
                <a:spcPts val="1370"/>
              </a:spcBef>
              <a:spcAft>
                <a:spcPts val="1370"/>
              </a:spcAft>
            </a:pP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развлекательным 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мероприятиям. На </a:t>
            </a:r>
            <a:endParaRPr lang="ru-RU" sz="2000" dirty="0" smtClean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Bef>
                <a:spcPts val="1370"/>
              </a:spcBef>
              <a:spcAft>
                <a:spcPts val="1370"/>
              </a:spcAft>
            </a:pP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территории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 поселения в качестве мест </a:t>
            </a:r>
            <a:endParaRPr lang="ru-RU" sz="2000" dirty="0" smtClean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Bef>
                <a:spcPts val="1370"/>
              </a:spcBef>
              <a:spcAft>
                <a:spcPts val="1370"/>
              </a:spcAft>
            </a:pP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массового 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отдыха   используется МКУК </a:t>
            </a:r>
            <a:endParaRPr lang="ru-RU" sz="2000" dirty="0" smtClean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Bef>
                <a:spcPts val="1370"/>
              </a:spcBef>
              <a:spcAft>
                <a:spcPts val="1370"/>
              </a:spcAft>
            </a:pP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Шагаловский  СДК» 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75" y="942763"/>
            <a:ext cx="6785742" cy="43441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3682" y="152000"/>
            <a:ext cx="1206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1400"/>
              </a:spcBef>
              <a:spcAft>
                <a:spcPts val="1200"/>
              </a:spcAft>
            </a:pPr>
            <a:r>
              <a:rPr lang="ru-RU" sz="1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Культура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751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6499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ts val="1505"/>
              </a:lnSpc>
              <a:spcAft>
                <a:spcPts val="132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Совет депутатов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Шагаловского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сельсовета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и а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дминистрация   решают</a:t>
            </a:r>
          </a:p>
          <a:p>
            <a:pPr indent="449580" algn="just">
              <a:lnSpc>
                <a:spcPts val="1505"/>
              </a:lnSpc>
              <a:spcAft>
                <a:spcPts val="132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самые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насущные, самые близкие и часто встречающиеся повседневные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ts val="1505"/>
              </a:lnSpc>
              <a:spcAft>
                <a:spcPts val="132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проблемы своих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жителей.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Главными задачами в работе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остается исполнение</a:t>
            </a:r>
          </a:p>
          <a:p>
            <a:pPr indent="449580" algn="just">
              <a:lnSpc>
                <a:spcPts val="1505"/>
              </a:lnSpc>
              <a:spcAft>
                <a:spcPts val="132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полномочий в соответствии со 131 (сто тридцать первым) Федеральным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Законом</a:t>
            </a:r>
          </a:p>
          <a:p>
            <a:pPr indent="449580" algn="just">
              <a:lnSpc>
                <a:spcPts val="1505"/>
              </a:lnSpc>
              <a:spcAft>
                <a:spcPts val="132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общих принципах организации местного самоуправления в Российской Федерации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»,</a:t>
            </a:r>
          </a:p>
          <a:p>
            <a:pPr indent="449580" algn="just">
              <a:lnSpc>
                <a:spcPts val="1505"/>
              </a:lnSpc>
              <a:spcAft>
                <a:spcPts val="132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Уставом поселения и другими Федеральными и областными правовыми актами.</a:t>
            </a:r>
          </a:p>
          <a:p>
            <a:pPr indent="449580" algn="just">
              <a:lnSpc>
                <a:spcPts val="1505"/>
              </a:lnSpc>
              <a:spcAft>
                <a:spcPts val="132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Это, прежде всего:</a:t>
            </a:r>
          </a:p>
          <a:p>
            <a:pPr algn="just">
              <a:lnSpc>
                <a:spcPts val="1505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•  исполнение бюджета поселения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algn="just">
              <a:lnSpc>
                <a:spcPts val="1505"/>
              </a:lnSpc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505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• обеспечение бесперебойной работы бюджетных учреждений поселения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algn="just">
              <a:lnSpc>
                <a:spcPts val="1505"/>
              </a:lnSpc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505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• благоустройство территорий населенных пунктов, развитие инфраструктуры, обеспечение жизнедеятельности поселения;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• взаимодействие с предприятиями и организациями всех форм собственности с целью укрепления и развития экономики поселения.</a:t>
            </a:r>
          </a:p>
          <a:p>
            <a:pPr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• работа по предупреждению и ликвидации последствий чрезвычайных ситуаций, обеспечение первичных мер пожарной безопасности и многое другое</a:t>
            </a:r>
          </a:p>
          <a:p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Для информирования населения о деятельности администрации поселения используется официальный сайт администрации, где размещаются нормативные документы, информация о мероприятиях по благоустройству наших территорий.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Для обнародования нормативных правовых актов используются информационные стенды и информационные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бюллетени. </a:t>
            </a:r>
            <a:endParaRPr lang="ru-RU" sz="2000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4886" y="0"/>
            <a:ext cx="1837113" cy="320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3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190" y="1"/>
            <a:ext cx="7148946" cy="611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400"/>
              </a:spcBef>
              <a:spcAft>
                <a:spcPts val="1200"/>
              </a:spcAft>
            </a:pPr>
            <a:r>
              <a:rPr lang="ru-RU" sz="1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ru-RU" sz="1150" dirty="0">
                <a:solidFill>
                  <a:srgbClr val="000000"/>
                </a:solidFill>
                <a:latin typeface="yandex-sans;Times New Roman"/>
                <a:ea typeface="Times New Roman" panose="02020603050405020304" pitchFamily="18" charset="0"/>
                <a:cs typeface="yandex-sans;Times New Roman"/>
              </a:rPr>
              <a:t> 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2018 год </a:t>
            </a: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проведено 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198 мероприятий из запланированных 119  по плану на год.</a:t>
            </a:r>
          </a:p>
          <a:p>
            <a:pPr lvl="0"/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 них </a:t>
            </a: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местном СДК - 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106</a:t>
            </a:r>
          </a:p>
          <a:p>
            <a:pPr lvl="0"/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Выездных - 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92 </a:t>
            </a:r>
            <a:r>
              <a:rPr 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(в  том числе районных 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30; областных 35; международных 10; городских 11; межрегиональных 1; региональных 2 и всероссийских 3)</a:t>
            </a:r>
          </a:p>
          <a:p>
            <a:pPr lvl="0">
              <a:spcBef>
                <a:spcPts val="1370"/>
              </a:spcBef>
              <a:spcAft>
                <a:spcPts val="137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Традиционно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проводятся памятные мероприятия посвященные Дню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Победы.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370"/>
              </a:spcBef>
              <a:spcAft>
                <a:spcPts val="137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Праздничные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мероприятия,  посвященные Дню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села,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Дню народного единства, Дню пожилого человека, 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370"/>
              </a:spcBef>
              <a:spcAft>
                <a:spcPts val="137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Новогодние мероприятия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«Бал-маскарад», вечера отдыха,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дискотеки и другие.</a:t>
            </a:r>
          </a:p>
          <a:p>
            <a:pPr>
              <a:spcBef>
                <a:spcPts val="1370"/>
              </a:spcBef>
              <a:spcAft>
                <a:spcPts val="137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Цель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мероприятий - вовлечение широких слоев населения в общественную жизнь.  </a:t>
            </a:r>
            <a:endParaRPr lang="ru-RU" dirty="0"/>
          </a:p>
        </p:txBody>
      </p:sp>
      <p:pic>
        <p:nvPicPr>
          <p:cNvPr id="3074" name="Picture 2" descr="http://shagalovo.ru/cache/preview/28fadbcaae29836eeb7c28b52a9b77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135" y="199055"/>
            <a:ext cx="2627578" cy="22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135" y="4496518"/>
            <a:ext cx="2627578" cy="2281241"/>
          </a:xfrm>
          <a:prstGeom prst="rect">
            <a:avLst/>
          </a:prstGeom>
        </p:spPr>
      </p:pic>
      <p:pic>
        <p:nvPicPr>
          <p:cNvPr id="3076" name="Picture 4" descr="http://shagalovo.ru/cache/preview/68270d86476999b29ee80b12c8d2b4b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67" y="2483906"/>
            <a:ext cx="2314504" cy="201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71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3785" y="953746"/>
            <a:ext cx="6229465" cy="46720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8178" y="945610"/>
            <a:ext cx="6238763" cy="467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01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Швгаловр\Desktop\святки\SAM_4059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487" y="2651351"/>
            <a:ext cx="46863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http://shagalovo.ru/cache/preview/4e24053243c0f740917240d3c474c7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59" y="460929"/>
            <a:ext cx="2190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846" y="489000"/>
            <a:ext cx="2190750" cy="1905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8791" y="489000"/>
            <a:ext cx="2190750" cy="1905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4037" y="489000"/>
            <a:ext cx="2190750" cy="1905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559" y="3456213"/>
            <a:ext cx="2190750" cy="1905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7846" y="3456213"/>
            <a:ext cx="21907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81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hagalovo.ru/cache/preview/8e67541857529b0dce810d3b3df2f5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48" y="998912"/>
            <a:ext cx="2190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hagalovo.ru/cache/preview/03c96630be56ad5ae9742f4a8046b5c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353" y="998912"/>
            <a:ext cx="2190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hagalovo.ru/cache/preview/3bebd9f446ff9ecdd3356f464fe10d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258" y="998912"/>
            <a:ext cx="2190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hagalovo.ru/cache/preview/a09e55a3fdaa4b36f86c3bd846024d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194" y="998912"/>
            <a:ext cx="2190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shagalovo.ru/cache/preview/6368d0507711204de14f3ed0575f612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48" y="3740727"/>
            <a:ext cx="2190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shagalovo.ru/cache/preview/099a0206cfc8e81346bf6650e4b2527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353" y="3740727"/>
            <a:ext cx="2190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shagalovo.ru/cache/preview/c90f1d7ff9356f02c9b2e0267c83fee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808" y="3740727"/>
            <a:ext cx="2190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shagalovo.ru/cache/preview/80d09805f746ba654ec04b0e180bdf9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263" y="3740727"/>
            <a:ext cx="2190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508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571" y="266007"/>
            <a:ext cx="6675963" cy="565266"/>
          </a:xfrm>
        </p:spPr>
        <p:txBody>
          <a:bodyPr>
            <a:noAutofit/>
          </a:bodyPr>
          <a:lstStyle/>
          <a:p>
            <a:r>
              <a:rPr lang="ru-RU" dirty="0" smtClean="0"/>
              <a:t>Здравоохранение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7571" y="1122543"/>
            <a:ext cx="6899563" cy="4422046"/>
          </a:xfrm>
        </p:spPr>
        <p:txBody>
          <a:bodyPr>
            <a:normAutofit/>
          </a:bodyPr>
          <a:lstStyle/>
          <a:p>
            <a:pPr indent="449580" algn="just">
              <a:spcBef>
                <a:spcPts val="1400"/>
              </a:spcBef>
              <a:spcAft>
                <a:spcPts val="120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На территории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сельского поселения в настоящее время 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работает 2 ФАП а; 1 амбулатория.  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Ежегодно проводится ФЛГ исследование. В этом году проводилось исследование на ВИЧ инфекцию и гепатит С.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4" b="24"/>
          <a:stretch>
            <a:fillRect/>
          </a:stretch>
        </p:blipFill>
        <p:spPr>
          <a:xfrm>
            <a:off x="7872259" y="1192877"/>
            <a:ext cx="3200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78" y="63668"/>
            <a:ext cx="5530081" cy="71657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4567" y="881149"/>
            <a:ext cx="6475615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Коммунальные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услуги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населению и предприятиям оказывает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МУП «КХ ШАГАЛОВО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Численность персонала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составляет 11 человек, из них на обслуживании водопроводных сетей - 2 человека, на котельной- 7 человек, в аппарате управления –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 человека.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8546" y="2540706"/>
            <a:ext cx="12086705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Доходы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9-мцев  2018г составляют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Водоснабжение- 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720,8т.р.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т. ч.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 населения 620.4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т.р.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Теплоснабжение 2964,6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т.р. в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ч.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 населения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625,7т.р.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Доходы от выполнения других видов работ: 301т.р.</a:t>
            </a:r>
          </a:p>
          <a:p>
            <a:pPr lvl="0"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Итого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доходная часть составляет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3986,4 т.р.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Расходы  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9-мцев 2018г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Водоснабжение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904,7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т.р. – электроэнергия , з\п, затраты на ремонт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Теплоснабжению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3966,2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т.р. – уголь , электроэнергия, з\п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затраты при выполнении других видов работ( опашка,  содержание автомоб. дорог) 243т.р.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Итого расходная часть составляет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–5113 т.р.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Убыток от реализации услуг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водо. и тепло снабжению сложился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сумме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1185,5 т.р.</a:t>
            </a: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девять месяцев  2018 г  на предприятие  поступило  3680,7 т.р., в  том числе от  населения  – 922,4 тыс. руб., от организаций 2758,3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т.р, субсидия -925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т.р.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собираемости за услуги всего 99 % , в том числе  по населению составил 85,0%.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оказываемые услуги  (содержание а/дорог, опашка населенных пунктов ) – 301 т.р.</a:t>
            </a:r>
          </a:p>
          <a:p>
            <a:pPr marL="457200" algn="just"/>
            <a:r>
              <a:rPr lang="ru-RU" alt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Дебиторская задолженность в размере 1196,7 т. р. , население 1144,2 т.р.( за водоснабжение 584 т.р., по теплоснабжение 609,4 т.р.). </a:t>
            </a:r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Кредиторская задолженность  составляет 1185,5 т.р. </a:t>
            </a:r>
            <a:r>
              <a:rPr lang="ru-RU" alt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565" y="202928"/>
            <a:ext cx="5194242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3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1"/>
            <a:ext cx="6983534" cy="849086"/>
          </a:xfrm>
        </p:spPr>
        <p:txBody>
          <a:bodyPr/>
          <a:lstStyle/>
          <a:p>
            <a:r>
              <a:rPr lang="ru-RU" dirty="0" smtClean="0"/>
              <a:t>Благоустройство</a:t>
            </a:r>
            <a:endParaRPr lang="ru-RU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5000"/>
          <a:stretch>
            <a:fillRect/>
          </a:stretch>
        </p:blipFill>
        <p:spPr>
          <a:xfrm>
            <a:off x="8179830" y="760614"/>
            <a:ext cx="3200400" cy="4572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760615"/>
            <a:ext cx="7888778" cy="4921728"/>
          </a:xfrm>
        </p:spPr>
        <p:txBody>
          <a:bodyPr>
            <a:normAutofit/>
          </a:bodyPr>
          <a:lstStyle/>
          <a:p>
            <a:pPr lvl="0" indent="449580" algn="just">
              <a:spcBef>
                <a:spcPts val="1400"/>
              </a:spcBef>
              <a:spcAft>
                <a:spcPts val="1200"/>
              </a:spcAft>
              <a:buClrTx/>
              <a:buSzTx/>
            </a:pP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 2018 года большое внимание уделялось вопросам благоустройства территории поселения и оздоровлению экологической обстановки.  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Проводилась работа по наведению порядка на всей территории поселения,     субботники в которых принимали участие работники администрации, школы, культуры, детского сада, социальные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работники, высадке деревьев ( сосна, липа)</a:t>
            </a:r>
            <a:endParaRPr lang="ru-RU" sz="24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34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57942"/>
            <a:ext cx="6625244" cy="4732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1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 marL="285750" indent="-285750" algn="just"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произведен ремонт автомобильной дороги по ул. Лесная в д. Казаково, протяженностью 458 метров, стоимость ремонта составила 1351т. р.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проводилась  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по выявлению и уничтожению очагов дикорастущей конопли, расположенных на территории поселения выявлены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 очага,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общей площадью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20га.,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уничтожено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путем химической обработке 2 га, механическим способом ( путем срезания мех. лопатой) 18га . 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AutoShape 2" descr="https://mail.yandex.ru/message_part/DSC02675.JPG?_uid=19305955&amp;name=DSC02675.JPG&amp;hid=1.2&amp;ids=167196136166177035&amp;no_disposition=y&amp;thumb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622" y="4890007"/>
            <a:ext cx="1867074" cy="1824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244" y="2119181"/>
            <a:ext cx="5566756" cy="4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2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6728" y="382137"/>
            <a:ext cx="10440538" cy="4671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Социальная поддержка населения.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Под опекой находятся-5 детей(3 семьи). Надзор за деятельность опекунов и попечителей заключается    в обследовании жилищно-бытовых условий несовершеннолетних. При проведении проверок осуществляется оценка жилищно-бытовых условий подопечного, состояния его здоровья, внешнего вида и соблюдения гигиены, отношений в семье. Неблагополучных семей состоящих на учете в ПДН-6  , в которых-9 несовершеннолетних  детей.    С семьями «Группы риска»  проводится работа   совместно со специалистами отделения реабилитации несовершеннолетних и безнадзорности, ОДН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Коченевского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района, участковым уполномоченным, учителями школы.   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Всего состоят на учете, как социально незащищённые, по различным категориям-84 семьи. По каждой из данных семей составлены акты обследования жилищно-бытовых условий  и по пожарной безопасности.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249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2263" y="259307"/>
            <a:ext cx="8611737" cy="5764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администрации   работает Совет Ветеранов, председателем является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Коробкова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Л.В., женсовет, председатель комиссии Шабанова Т.П.,   административная комиссия.   Члены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комиссий, члены Совета Ветеранов и пенсионеры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принимают  активное участие в мероприятиях, проводимых   администрацией и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СДК, а так же фестивалях,       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соревнованиях, организованных администрацией 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Коченевского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района.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2018 году председателем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Совета депутатов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Шагаловского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сельсовета и председателем Совета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Ветеранов проведена большая работа с населением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вопросу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реконструкции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Памятника воинам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ВОВ.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Производился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сбор денежных средств на счет, открытый в сбербанке. Эту  работу будем продолжать в 2019 году в рамках программы «Инициативное бюджетирование». Стоимость проекта в пределах 460т.р. собранных населением средств достаточно на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софинансирование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проекта в размере 10%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этом году было создано территориальное общественное самоуправление, в которое входили все населенные пункты, по решению членов ТОС была подана заявка на приобретение и установку светильников в д.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Тропино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По заявке ТОС получило 70т.р.   В августе 2018г. 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были проведены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установке светильников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настоящее время проводится работа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созданию </a:t>
            </a:r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ТОС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жителями д. Приозерная. 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941" y="3182090"/>
            <a:ext cx="190211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20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756" y="58188"/>
            <a:ext cx="6766559" cy="1084812"/>
          </a:xfrm>
        </p:spPr>
        <p:txBody>
          <a:bodyPr>
            <a:normAutofit fontScale="90000"/>
          </a:bodyPr>
          <a:lstStyle/>
          <a:p>
            <a:pPr algn="ctr">
              <a:spcBef>
                <a:spcPts val="1400"/>
              </a:spcBef>
              <a:spcAft>
                <a:spcPts val="1200"/>
              </a:spcAft>
            </a:pPr>
            <a:r>
              <a:rPr lang="ru-RU" sz="3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Социально-экономическое развитие </a:t>
            </a:r>
            <a:r>
              <a:rPr lang="ru-RU" sz="31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31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3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3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6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23750"/>
          <a:stretch>
            <a:fillRect/>
          </a:stretch>
        </p:blipFill>
        <p:spPr>
          <a:xfrm>
            <a:off x="6999314" y="881149"/>
            <a:ext cx="3308467" cy="483385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90945" y="1143000"/>
            <a:ext cx="4871258" cy="4825538"/>
          </a:xfrm>
        </p:spPr>
        <p:txBody>
          <a:bodyPr>
            <a:normAutofit fontScale="25000" lnSpcReduction="20000"/>
          </a:bodyPr>
          <a:lstStyle/>
          <a:p>
            <a:pPr indent="630555" algn="just">
              <a:spcBef>
                <a:spcPts val="1400"/>
              </a:spcBef>
              <a:spcAft>
                <a:spcPts val="0"/>
              </a:spcAft>
            </a:pPr>
            <a:r>
              <a:rPr lang="ru-RU" sz="9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Шагаловское сельское поселение состоит из 5 </a:t>
            </a:r>
            <a:r>
              <a:rPr lang="ru-RU" sz="9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населенных </a:t>
            </a:r>
            <a:r>
              <a:rPr lang="ru-RU" sz="9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пунктов.</a:t>
            </a:r>
          </a:p>
          <a:p>
            <a:pPr indent="630555" algn="just">
              <a:spcBef>
                <a:spcPts val="1400"/>
              </a:spcBef>
              <a:spcAft>
                <a:spcPts val="0"/>
              </a:spcAft>
            </a:pPr>
            <a:r>
              <a:rPr lang="ru-RU" sz="9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40 садоводческих товариществ</a:t>
            </a:r>
          </a:p>
          <a:p>
            <a:pPr indent="449580" algn="just">
              <a:spcBef>
                <a:spcPts val="1400"/>
              </a:spcBef>
              <a:spcAft>
                <a:spcPts val="1200"/>
              </a:spcAft>
            </a:pPr>
            <a:r>
              <a:rPr lang="ru-RU" sz="9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Численность </a:t>
            </a:r>
            <a:r>
              <a:rPr lang="ru-RU" sz="96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населения составляет </a:t>
            </a:r>
            <a:r>
              <a:rPr lang="ru-RU" sz="9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1435 человек.</a:t>
            </a:r>
          </a:p>
          <a:p>
            <a:pPr indent="449580" algn="just">
              <a:spcBef>
                <a:spcPts val="1400"/>
              </a:spcBef>
              <a:spcAft>
                <a:spcPts val="1200"/>
              </a:spcAft>
            </a:pPr>
            <a:r>
              <a:rPr lang="ru-RU" sz="9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9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Демографическая </a:t>
            </a:r>
            <a:r>
              <a:rPr lang="ru-RU" sz="96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ситуация за </a:t>
            </a:r>
            <a:r>
              <a:rPr lang="ru-RU" sz="9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2018 год</a:t>
            </a:r>
            <a:r>
              <a:rPr lang="ru-RU" sz="9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ru-RU" sz="9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57250" indent="-857250" algn="just"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9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родилось </a:t>
            </a:r>
            <a:r>
              <a:rPr lang="ru-RU" sz="96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ru-RU" sz="9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10 </a:t>
            </a:r>
            <a:r>
              <a:rPr lang="ru-RU" sz="96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человек;</a:t>
            </a:r>
            <a:endParaRPr lang="ru-RU" sz="9600" dirty="0">
              <a:latin typeface="Times New Roman" panose="02020603050405020304" pitchFamily="18" charset="0"/>
              <a:ea typeface="Times New Roman" panose="02020603050405020304" pitchFamily="18" charset="0"/>
              <a:cs typeface="Symbol" panose="05050102010706020507" pitchFamily="18" charset="2"/>
            </a:endParaRPr>
          </a:p>
          <a:p>
            <a:pPr marL="1143000" lvl="0" indent="-1143000" algn="just">
              <a:spcBef>
                <a:spcPts val="1400"/>
              </a:spcBef>
              <a:spcAft>
                <a:spcPts val="1200"/>
              </a:spcAft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96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умерло - </a:t>
            </a:r>
            <a:r>
              <a:rPr lang="ru-RU" sz="9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12 </a:t>
            </a:r>
            <a:r>
              <a:rPr lang="ru-RU" sz="96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человек;</a:t>
            </a:r>
            <a:endParaRPr lang="ru-RU" sz="9600" dirty="0">
              <a:latin typeface="Times New Roman" panose="02020603050405020304" pitchFamily="18" charset="0"/>
              <a:ea typeface="Times New Roman" panose="02020603050405020304" pitchFamily="18" charset="0"/>
              <a:cs typeface="Symbol" panose="05050102010706020507" pitchFamily="18" charset="2"/>
            </a:endParaRPr>
          </a:p>
          <a:p>
            <a:pPr lvl="0" algn="just">
              <a:spcBef>
                <a:spcPts val="1400"/>
              </a:spcBef>
              <a:spcAft>
                <a:spcPts val="1200"/>
              </a:spcAft>
              <a:buClr>
                <a:srgbClr val="000000"/>
              </a:buClr>
              <a:buSzPts val="1000"/>
              <a:tabLst>
                <a:tab pos="457200" algn="l"/>
              </a:tabLst>
            </a:pPr>
            <a:endParaRPr lang="ru-RU" sz="6400" dirty="0">
              <a:latin typeface="Times New Roman" panose="02020603050405020304" pitchFamily="18" charset="0"/>
              <a:ea typeface="Times New Roman" panose="02020603050405020304" pitchFamily="18" charset="0"/>
              <a:cs typeface="Symbol" panose="05050102010706020507" pitchFamily="18" charset="2"/>
            </a:endParaRPr>
          </a:p>
          <a:p>
            <a:pPr lvl="0" algn="just">
              <a:spcBef>
                <a:spcPts val="1400"/>
              </a:spcBef>
              <a:spcAft>
                <a:spcPts val="1200"/>
              </a:spcAft>
              <a:buClr>
                <a:srgbClr val="000000"/>
              </a:buClr>
              <a:buSzPts val="1000"/>
              <a:tabLst>
                <a:tab pos="457200" algn="l"/>
              </a:tabLst>
            </a:pPr>
            <a:endParaRPr lang="ru-RU" sz="6400" dirty="0">
              <a:latin typeface="Times New Roman" panose="02020603050405020304" pitchFamily="18" charset="0"/>
              <a:ea typeface="Times New Roman" panose="02020603050405020304" pitchFamily="18" charset="0"/>
              <a:cs typeface="Symbol" panose="05050102010706020507" pitchFamily="18" charset="2"/>
            </a:endParaRPr>
          </a:p>
          <a:p>
            <a:pPr indent="630555" algn="just">
              <a:spcBef>
                <a:spcPts val="1400"/>
              </a:spcBef>
              <a:spcAft>
                <a:spcPts val="0"/>
              </a:spcAft>
            </a:pPr>
            <a:r>
              <a:rPr lang="ru-RU" sz="6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ts val="1200"/>
              </a:lnSpc>
              <a:spcBef>
                <a:spcPts val="1400"/>
              </a:spcBef>
              <a:spcAft>
                <a:spcPts val="0"/>
              </a:spcAft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1400"/>
              </a:spcBef>
              <a:spcAft>
                <a:spcPts val="12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Население занимается ведением личного подсобного хозяйства (КРС, овцы, птица).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400"/>
              </a:spcBef>
              <a:spcAft>
                <a:spcPts val="12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264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91" y="469794"/>
            <a:ext cx="4771504" cy="58256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4376" y="1113295"/>
            <a:ext cx="5764755" cy="447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56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3825" y="365760"/>
            <a:ext cx="9767455" cy="4344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400"/>
              </a:spcBef>
              <a:spcAft>
                <a:spcPts val="120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 планы на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2019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год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входит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1400"/>
              </a:spcBef>
              <a:spcAft>
                <a:spcPts val="12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Работа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 максимальному привлечению доходов в бюджет поселения.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1400"/>
              </a:spcBef>
              <a:spcAft>
                <a:spcPts val="12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Работа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 благоустройству, озеленению, уличному освещению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. 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1400"/>
              </a:spcBef>
              <a:spcAft>
                <a:spcPts val="12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 Работа по строительству водозаборной скважины в д. Приозерная.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1400"/>
              </a:spcBef>
              <a:spcAft>
                <a:spcPts val="12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Реализовать комплекс мер, направленных на обеспечение противопожарной безопасности населения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1400"/>
              </a:spcBef>
              <a:spcAft>
                <a:spcPts val="12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492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6415" y="2294313"/>
            <a:ext cx="9343504" cy="2327563"/>
          </a:xfrm>
        </p:spPr>
        <p:txBody>
          <a:bodyPr/>
          <a:lstStyle/>
          <a:p>
            <a:r>
              <a:rPr lang="ru-RU" sz="6000" dirty="0" smtClean="0"/>
              <a:t>Спасибо за внимание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419349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503" y="1039091"/>
            <a:ext cx="60045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возрасте от 0-7 лет – 136, от 8- 18 – 180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трудоспособном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 726 человек.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Трудятся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муниципального образования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212 человек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территории других районов области,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 числе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г. Новосибирске, 385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 подсобное хозяйство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88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s://mail.yandex.ru/message_part/100_6888.JPG?_uid=19305955&amp;name=100_6888.JPG&amp;hid=1.2&amp;ids=167477611142888316&amp;no_disposition=y&amp;thumb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812" y="2268595"/>
            <a:ext cx="4884420" cy="361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10573789" cy="650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30555">
              <a:spcBef>
                <a:spcPts val="1400"/>
              </a:spcBef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Площадь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поселения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составляет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21944 га.,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площадь сельхозугодий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18103     га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в т. ч. пашни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13834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га. </a:t>
            </a:r>
          </a:p>
          <a:p>
            <a:pPr indent="630555">
              <a:spcBef>
                <a:spcPts val="1400"/>
              </a:spcBef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Экономикообразующие предприятия на территории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поселения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630555">
              <a:spcBef>
                <a:spcPts val="1400"/>
              </a:spcBef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СПК «Урожай»,  ПУ «Шагаловский» Коченевской птицефабрики ,  6 КФХ  </a:t>
            </a:r>
          </a:p>
          <a:p>
            <a:pPr indent="630555">
              <a:spcBef>
                <a:spcPts val="1400"/>
              </a:spcBef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объекты по оказанию услуг связи - 1 почтовое отделение, 1 АТС.</a:t>
            </a:r>
          </a:p>
          <a:p>
            <a:pPr indent="630555">
              <a:spcBef>
                <a:spcPts val="1400"/>
              </a:spcBef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Сбербанк; 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630555">
              <a:spcBef>
                <a:spcPts val="1400"/>
              </a:spcBef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Количество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объектов розничной торговли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-9;</a:t>
            </a:r>
          </a:p>
          <a:p>
            <a:pPr indent="630555">
              <a:spcBef>
                <a:spcPts val="1400"/>
              </a:spcBef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ООО «Ника» – производство одежды;</a:t>
            </a:r>
          </a:p>
          <a:p>
            <a:pPr indent="630555">
              <a:spcBef>
                <a:spcPts val="1400"/>
              </a:spcBef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МУП «КХ ШАГАЛОВО»;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>
              <a:spcBef>
                <a:spcPts val="1400"/>
              </a:spcBef>
              <a:spcAft>
                <a:spcPts val="0"/>
              </a:spcAft>
            </a:pPr>
            <a:r>
              <a:rPr lang="ru-RU" sz="2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Бюджетная </a:t>
            </a:r>
            <a:r>
              <a:rPr lang="ru-RU" sz="2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сфера представлена: учреждениями культуры, образования, здравоохранения.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>
              <a:spcBef>
                <a:spcPts val="1400"/>
              </a:spcBef>
              <a:spcAft>
                <a:spcPts val="0"/>
              </a:spcAft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аселение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занимается ведением личного подсобного хозяйства (КРС, овцы,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птица, пчеловодство).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30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5300" y="1047404"/>
            <a:ext cx="8520547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Исполнение бюджета за </a:t>
            </a:r>
            <a:r>
              <a:rPr lang="ru-RU" sz="32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2018год</a:t>
            </a:r>
            <a:endParaRPr lang="ru-RU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итогам исполнения бюджета за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10 месяцев 2018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год получены доходы в объеме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13 418,8  т.. р. при плане 15659,8 – 85,7%,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 которых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24,9 % составляют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налоговые и неналоговые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доходы,  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это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3341,1 т . р . при плане 4652,7 т. р. -71%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42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568357"/>
              </p:ext>
            </p:extLst>
          </p:nvPr>
        </p:nvGraphicFramePr>
        <p:xfrm>
          <a:off x="1007080" y="356994"/>
          <a:ext cx="10279618" cy="6152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8917">
                  <a:extLst>
                    <a:ext uri="{9D8B030D-6E8A-4147-A177-3AD203B41FA5}">
                      <a16:colId xmlns:a16="http://schemas.microsoft.com/office/drawing/2014/main" xmlns="" val="1732604151"/>
                    </a:ext>
                  </a:extLst>
                </a:gridCol>
                <a:gridCol w="2086494">
                  <a:extLst>
                    <a:ext uri="{9D8B030D-6E8A-4147-A177-3AD203B41FA5}">
                      <a16:colId xmlns:a16="http://schemas.microsoft.com/office/drawing/2014/main" xmlns="" val="1740350745"/>
                    </a:ext>
                  </a:extLst>
                </a:gridCol>
                <a:gridCol w="2202873">
                  <a:extLst>
                    <a:ext uri="{9D8B030D-6E8A-4147-A177-3AD203B41FA5}">
                      <a16:colId xmlns:a16="http://schemas.microsoft.com/office/drawing/2014/main" xmlns="" val="3314824713"/>
                    </a:ext>
                  </a:extLst>
                </a:gridCol>
                <a:gridCol w="2191334">
                  <a:extLst>
                    <a:ext uri="{9D8B030D-6E8A-4147-A177-3AD203B41FA5}">
                      <a16:colId xmlns:a16="http://schemas.microsoft.com/office/drawing/2014/main" xmlns="" val="3883272075"/>
                    </a:ext>
                  </a:extLst>
                </a:gridCol>
              </a:tblGrid>
              <a:tr h="59915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15659,8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13 418,8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85,7%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8198074"/>
                  </a:ext>
                </a:extLst>
              </a:tr>
              <a:tr h="431388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НДФЛ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450,4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38515104"/>
                  </a:ext>
                </a:extLst>
              </a:tr>
              <a:tr h="446225"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 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187,1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6915388"/>
                  </a:ext>
                </a:extLst>
              </a:tr>
              <a:tr h="485549"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  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15490064"/>
                  </a:ext>
                </a:extLst>
              </a:tr>
              <a:tr h="411991"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 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2118,0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1824,1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1297793"/>
                  </a:ext>
                </a:extLst>
              </a:tr>
              <a:tr h="405570"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  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417,9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37293153"/>
                  </a:ext>
                </a:extLst>
              </a:tr>
              <a:tr h="417791"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имущества в аренду 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84,4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54,5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123225"/>
                  </a:ext>
                </a:extLst>
              </a:tr>
              <a:tr h="445422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акцизы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599,8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559,6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62180640"/>
                  </a:ext>
                </a:extLst>
              </a:tr>
              <a:tr h="497960"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дотация на финансовую поддержку поселения 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3304,8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2756,1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99433672"/>
                  </a:ext>
                </a:extLst>
              </a:tr>
              <a:tr h="375029"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ВУС 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9390962"/>
                  </a:ext>
                </a:extLst>
              </a:tr>
              <a:tr h="375029"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авт. дорог 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1291,3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1291,3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7925258"/>
                  </a:ext>
                </a:extLst>
              </a:tr>
              <a:tr h="445327"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труда работникам культуры 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212,7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82012308"/>
                  </a:ext>
                </a:extLst>
              </a:tr>
              <a:tr h="450156"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водозаборной скважины 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3213,1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3213,1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54457820"/>
                  </a:ext>
                </a:extLst>
              </a:tr>
              <a:tr h="361189"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объектов ЖКХ  128.9 т.р.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84867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7264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328435"/>
              </p:ext>
            </p:extLst>
          </p:nvPr>
        </p:nvGraphicFramePr>
        <p:xfrm>
          <a:off x="109182" y="191066"/>
          <a:ext cx="11382234" cy="6407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7522">
                  <a:extLst>
                    <a:ext uri="{9D8B030D-6E8A-4147-A177-3AD203B41FA5}">
                      <a16:colId xmlns:a16="http://schemas.microsoft.com/office/drawing/2014/main" xmlns="" val="1732604151"/>
                    </a:ext>
                  </a:extLst>
                </a:gridCol>
                <a:gridCol w="2376822">
                  <a:extLst>
                    <a:ext uri="{9D8B030D-6E8A-4147-A177-3AD203B41FA5}">
                      <a16:colId xmlns:a16="http://schemas.microsoft.com/office/drawing/2014/main" xmlns="" val="1740350745"/>
                    </a:ext>
                  </a:extLst>
                </a:gridCol>
                <a:gridCol w="2509395">
                  <a:extLst>
                    <a:ext uri="{9D8B030D-6E8A-4147-A177-3AD203B41FA5}">
                      <a16:colId xmlns:a16="http://schemas.microsoft.com/office/drawing/2014/main" xmlns="" val="3314824713"/>
                    </a:ext>
                  </a:extLst>
                </a:gridCol>
                <a:gridCol w="2168495">
                  <a:extLst>
                    <a:ext uri="{9D8B030D-6E8A-4147-A177-3AD203B41FA5}">
                      <a16:colId xmlns:a16="http://schemas.microsoft.com/office/drawing/2014/main" xmlns="" val="3883272075"/>
                    </a:ext>
                  </a:extLst>
                </a:gridCol>
              </a:tblGrid>
              <a:tr h="4941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19257,4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20086,4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95,87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8198074"/>
                  </a:ext>
                </a:extLst>
              </a:tr>
              <a:tr h="639496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функционирование органов государственной власти, местных администраций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3351,1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3303,3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98,2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6915388"/>
                  </a:ext>
                </a:extLst>
              </a:tr>
              <a:tr h="63949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Обеспечение деятельности финансовых, налоговых и таможенных органов финансового надзора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15490064"/>
                  </a:ext>
                </a:extLst>
              </a:tr>
              <a:tr h="63949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Мобилизационная и вневойсковая подготовка» отражены расходы на осуществление первичного воинского учета на территориях, где отсутствуют военные комиссариаты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83,9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83,9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1297793"/>
                  </a:ext>
                </a:extLst>
              </a:tr>
              <a:tr h="63949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аудиторская проверка бухгалтерской отчетности МУП «КХ ШАГАЛОВО»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22,5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22,5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37293153"/>
                  </a:ext>
                </a:extLst>
              </a:tr>
              <a:tr h="63949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68,8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68,8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123225"/>
                  </a:ext>
                </a:extLst>
              </a:tr>
              <a:tr h="63949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Обеспечение пожарной безопасности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49,7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49,8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62180640"/>
                  </a:ext>
                </a:extLst>
              </a:tr>
              <a:tr h="63949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1978,8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1861,5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94,03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99433672"/>
                  </a:ext>
                </a:extLst>
              </a:tr>
              <a:tr h="63949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Другие вопросы  в области экономики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237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9390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9385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668551"/>
              </p:ext>
            </p:extLst>
          </p:nvPr>
        </p:nvGraphicFramePr>
        <p:xfrm>
          <a:off x="272953" y="544148"/>
          <a:ext cx="11245756" cy="4832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7160">
                  <a:extLst>
                    <a:ext uri="{9D8B030D-6E8A-4147-A177-3AD203B41FA5}">
                      <a16:colId xmlns:a16="http://schemas.microsoft.com/office/drawing/2014/main" xmlns="" val="1732604151"/>
                    </a:ext>
                  </a:extLst>
                </a:gridCol>
                <a:gridCol w="1812413">
                  <a:extLst>
                    <a:ext uri="{9D8B030D-6E8A-4147-A177-3AD203B41FA5}">
                      <a16:colId xmlns:a16="http://schemas.microsoft.com/office/drawing/2014/main" xmlns="" val="1740350745"/>
                    </a:ext>
                  </a:extLst>
                </a:gridCol>
                <a:gridCol w="2798155">
                  <a:extLst>
                    <a:ext uri="{9D8B030D-6E8A-4147-A177-3AD203B41FA5}">
                      <a16:colId xmlns:a16="http://schemas.microsoft.com/office/drawing/2014/main" xmlns="" val="3314824713"/>
                    </a:ext>
                  </a:extLst>
                </a:gridCol>
                <a:gridCol w="2418028">
                  <a:extLst>
                    <a:ext uri="{9D8B030D-6E8A-4147-A177-3AD203B41FA5}">
                      <a16:colId xmlns:a16="http://schemas.microsoft.com/office/drawing/2014/main" xmlns="" val="3883272075"/>
                    </a:ext>
                  </a:extLst>
                </a:gridCol>
              </a:tblGrid>
              <a:tr h="49336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6075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6075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</a:p>
                    <a:p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8198074"/>
                  </a:ext>
                </a:extLst>
              </a:tr>
              <a:tr h="3998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Благоустройство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748,3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458,0  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61,2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15490064"/>
                  </a:ext>
                </a:extLst>
              </a:tr>
              <a:tr h="55264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Охрана объектов растительного и животного мира и их среды обитания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22,0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22,0  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100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1297793"/>
                  </a:ext>
                </a:extLst>
              </a:tr>
              <a:tr h="39677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Пенсионное обеспечение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88,4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88,4  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100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37293153"/>
                  </a:ext>
                </a:extLst>
              </a:tr>
              <a:tr h="364879"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Культура, кинематография и средства массовой информации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3578,4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3563,7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99,59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7925258"/>
                  </a:ext>
                </a:extLst>
              </a:tr>
              <a:tr h="366699"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водозаборной скважины и станции водоподготовки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3453,6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3453,6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82012308"/>
                  </a:ext>
                </a:extLst>
              </a:tr>
              <a:tr h="39677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54457820"/>
                  </a:ext>
                </a:extLst>
              </a:tr>
              <a:tr h="59515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84867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4311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1714</TotalTime>
  <Words>1792</Words>
  <Application>Microsoft Office PowerPoint</Application>
  <PresentationFormat>Произвольный</PresentationFormat>
  <Paragraphs>282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Ион</vt:lpstr>
      <vt:lpstr>Отчет   администрации Шагаловского сельсовета Коченевского района Новосибирской области   за   2018       года</vt:lpstr>
      <vt:lpstr>Презентация PowerPoint</vt:lpstr>
      <vt:lpstr>Социально-экономическое развитие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Шагаловский СДК</vt:lpstr>
      <vt:lpstr>Презентация PowerPoint</vt:lpstr>
      <vt:lpstr>Презентация PowerPoint</vt:lpstr>
      <vt:lpstr>Презентация PowerPoint</vt:lpstr>
      <vt:lpstr>Презентация PowerPoint</vt:lpstr>
      <vt:lpstr>Здравоохранение</vt:lpstr>
      <vt:lpstr>Презентация PowerPoint</vt:lpstr>
      <vt:lpstr>Благоустройство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</dc:title>
  <dc:creator>Сергей Егоров</dc:creator>
  <cp:lastModifiedBy>ШАГАЛОВО</cp:lastModifiedBy>
  <cp:revision>160</cp:revision>
  <dcterms:created xsi:type="dcterms:W3CDTF">2018-10-21T13:49:03Z</dcterms:created>
  <dcterms:modified xsi:type="dcterms:W3CDTF">2021-02-24T02:25:27Z</dcterms:modified>
</cp:coreProperties>
</file>